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1" r:id="rId6"/>
    <p:sldId id="289" r:id="rId7"/>
    <p:sldId id="294" r:id="rId8"/>
    <p:sldId id="264" r:id="rId9"/>
    <p:sldId id="278" r:id="rId10"/>
    <p:sldId id="266" r:id="rId11"/>
    <p:sldId id="293" r:id="rId12"/>
    <p:sldId id="276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08102-B78F-4A24-87CA-5FA0033B6135}" type="datetime1">
              <a:rPr lang="ru-RU" smtClean="0"/>
              <a:t>12.02.2023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28365-CBBA-496F-854A-132A4D03B664}" type="datetime1">
              <a:rPr lang="ru-RU" smtClean="0"/>
              <a:pPr/>
              <a:t>12.02.2023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25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8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7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0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69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44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23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1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6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объек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ru-RU" noProof="0"/>
              <a:t>ЩЕЛКНИТЕ, ЧТОБЫ ИЗМЕНИТЬ СТИЛИ ОБРАЗЦА ТЕКСТА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ru-RU" noProof="0"/>
              <a:t>Щелкните, чтобы изменить стиль образца текста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ru-RU" noProof="0"/>
              <a:t>Презентация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вед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Презентация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Презентация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 rtlCol="0"/>
          <a:lstStyle/>
          <a:p>
            <a:pPr rtl="0"/>
            <a:r>
              <a:rPr lang="ru-RU"/>
              <a:t>Презентация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rtl="0"/>
            <a:r>
              <a:rPr lang="ru-RU" dirty="0"/>
              <a:t>Цель курсовой работы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557463"/>
            <a:ext cx="2141764" cy="514350"/>
          </a:xfrm>
        </p:spPr>
        <p:txBody>
          <a:bodyPr rtlCol="0"/>
          <a:lstStyle/>
          <a:p>
            <a:pPr rtl="0"/>
            <a:r>
              <a:rPr lang="ru-RU" dirty="0"/>
              <a:t>Задачи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539095" cy="1010842"/>
          </a:xfrm>
        </p:spPr>
        <p:txBody>
          <a:bodyPr rtlCol="0"/>
          <a:lstStyle/>
          <a:p>
            <a:pPr rtl="0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является оценка состоянию развития тенденций российско-китайских торгово-экономических отношений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73328"/>
            <a:ext cx="5539095" cy="1010842"/>
          </a:xfrm>
        </p:spPr>
        <p:txBody>
          <a:bodyPr rtlCol="0">
            <a:norm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анализ развития торгово-экономических отношений между Россией и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Китаем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их структуры и динамики; </a:t>
            </a:r>
            <a:endParaRPr lang="ru-RU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737904F-06DB-CEA1-75D4-C93FDBD89215}"/>
              </a:ext>
            </a:extLst>
          </p:cNvPr>
          <p:cNvSpPr txBox="1">
            <a:spLocks/>
          </p:cNvSpPr>
          <p:nvPr/>
        </p:nvSpPr>
        <p:spPr>
          <a:xfrm>
            <a:off x="5375690" y="3752178"/>
            <a:ext cx="5539095" cy="1010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оценить роль российско-китайского энергетического сотрудничества для развития экономик России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9BF52558-09FD-4B1A-59EC-5835C58BAF6D}"/>
              </a:ext>
            </a:extLst>
          </p:cNvPr>
          <p:cNvSpPr txBox="1">
            <a:spLocks/>
          </p:cNvSpPr>
          <p:nvPr/>
        </p:nvSpPr>
        <p:spPr>
          <a:xfrm>
            <a:off x="5814704" y="4845316"/>
            <a:ext cx="5539095" cy="1010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проанализировать состояние и потенциал развития российского и китайского сотрудничества в торгово-экономических отношениях;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156405"/>
            <a:ext cx="5172075" cy="1325563"/>
          </a:xfrm>
        </p:spPr>
        <p:txBody>
          <a:bodyPr rtlCol="0">
            <a:normAutofit/>
          </a:bodyPr>
          <a:lstStyle/>
          <a:p>
            <a:pPr rtl="0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Товарооборот РФ и КНР в 2007–2021 гг., млрд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долл</a:t>
            </a:r>
            <a:endParaRPr lang="ru-RU" dirty="0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4F3AAFF-2D51-61A1-A7A6-C16E8FEA1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62" y="1099840"/>
            <a:ext cx="6102625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156405"/>
            <a:ext cx="5172075" cy="1325563"/>
          </a:xfrm>
        </p:spPr>
        <p:txBody>
          <a:bodyPr rtlCol="0">
            <a:normAutofit/>
          </a:bodyPr>
          <a:lstStyle/>
          <a:p>
            <a:pPr rtl="0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Товарная структура российского экспорта в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Китай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2021 г</a:t>
            </a:r>
            <a:endParaRPr lang="ru-RU" dirty="0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5E0E6C7-DBF5-3B0A-E947-320D4A8E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51583"/>
              </p:ext>
            </p:extLst>
          </p:nvPr>
        </p:nvGraphicFramePr>
        <p:xfrm>
          <a:off x="5486400" y="1051560"/>
          <a:ext cx="609600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7263233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095251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80413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2123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Товарная группа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Объем экспорта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(млн долл.)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Доля в общем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экспорте (%)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Изменения по сравнению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 2020 г. (%)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97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Минеральное топливо, нефть, нефтепродукты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53540,84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67,5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60,37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557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Цветные металлы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5723,58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7,22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30,96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578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Продукция лесопереработки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5684,14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7,17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16,36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3781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Руды, шлаки, зола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4281,63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5,4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24,92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305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Сельхозпродукция и продукты питания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4276,8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5,39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4,77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512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Драгоценные камни и металлы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1534,89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1,94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1,51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0075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Продукция химической и связанной с ней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отраслей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1318,15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1,66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-18,48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2141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Черные металлы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1225,33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1,54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-43,58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807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Удобрения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771,93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0,97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16,83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521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Машины и оборудование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590,74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0,74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14,03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0213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Всего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79321,91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37,50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267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60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id="{AF18EB99-0B30-484C-F625-02851855C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0775" y="613571"/>
            <a:ext cx="3924300" cy="823912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Изменение структуры импорта товаров из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Китая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России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62AB849-ECC4-161A-D054-6113D18AE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1135" y="613571"/>
            <a:ext cx="4438928" cy="823912"/>
          </a:xfrm>
        </p:spPr>
        <p:txBody>
          <a:bodyPr/>
          <a:lstStyle/>
          <a:p>
            <a:pPr indent="450215" algn="just">
              <a:lnSpc>
                <a:spcPct val="10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структуры экспортной торговли между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Китаем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Россией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7191BC2F-8C44-689E-DCD3-2F0A3971C38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33148128"/>
              </p:ext>
            </p:extLst>
          </p:nvPr>
        </p:nvGraphicFramePr>
        <p:xfrm>
          <a:off x="119060" y="1411926"/>
          <a:ext cx="5976940" cy="46674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70780">
                  <a:extLst>
                    <a:ext uri="{9D8B030D-6E8A-4147-A177-3AD203B41FA5}">
                      <a16:colId xmlns:a16="http://schemas.microsoft.com/office/drawing/2014/main" val="1607371647"/>
                    </a:ext>
                  </a:extLst>
                </a:gridCol>
                <a:gridCol w="1759553">
                  <a:extLst>
                    <a:ext uri="{9D8B030D-6E8A-4147-A177-3AD203B41FA5}">
                      <a16:colId xmlns:a16="http://schemas.microsoft.com/office/drawing/2014/main" val="4267303711"/>
                    </a:ext>
                  </a:extLst>
                </a:gridCol>
                <a:gridCol w="1646607">
                  <a:extLst>
                    <a:ext uri="{9D8B030D-6E8A-4147-A177-3AD203B41FA5}">
                      <a16:colId xmlns:a16="http://schemas.microsoft.com/office/drawing/2014/main" val="384331640"/>
                    </a:ext>
                  </a:extLst>
                </a:gridCol>
              </a:tblGrid>
              <a:tr h="243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Категория товаров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Сумм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Доля (%)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2873386543"/>
                  </a:ext>
                </a:extLst>
              </a:tr>
              <a:tr h="243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286.06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ctr"/>
                </a:tc>
                <a:extLst>
                  <a:ext uri="{0D108BD9-81ED-4DB2-BD59-A6C34878D82A}">
                    <a16:rowId xmlns:a16="http://schemas.microsoft.com/office/drawing/2014/main" val="609045045"/>
                  </a:ext>
                </a:extLst>
              </a:tr>
              <a:tr h="240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Минеральные продукты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197.31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70.2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3828141175"/>
                  </a:ext>
                </a:extLst>
              </a:tr>
              <a:tr h="240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Деревянный изделие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22.18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7.9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1256224340"/>
                  </a:ext>
                </a:extLst>
              </a:tr>
              <a:tr h="243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Электромеханический продукт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15.63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5.6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3282231399"/>
                  </a:ext>
                </a:extLst>
              </a:tr>
              <a:tr h="240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Химическая продукция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13.21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4.7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3081160586"/>
                  </a:ext>
                </a:extLst>
              </a:tr>
              <a:tr h="240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Животный продукт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9.95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3.5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3134736845"/>
                  </a:ext>
                </a:extLst>
              </a:tr>
              <a:tr h="243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Целлюлоза, бумага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8.28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2.9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1804940699"/>
                  </a:ext>
                </a:extLst>
              </a:tr>
              <a:tr h="240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Пластик, резина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3.82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2547649720"/>
                  </a:ext>
                </a:extLst>
              </a:tr>
              <a:tr h="240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Обычный металл и продукт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3.81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628119899"/>
                  </a:ext>
                </a:extLst>
              </a:tr>
              <a:tr h="243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Растительный продукт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1.63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0.6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4014328254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Часы, медицинское оборудование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1.5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/>
                </a:tc>
                <a:extLst>
                  <a:ext uri="{0D108BD9-81ED-4DB2-BD59-A6C34878D82A}">
                    <a16:rowId xmlns:a16="http://schemas.microsoft.com/office/drawing/2014/main" val="1582762169"/>
                  </a:ext>
                </a:extLst>
              </a:tr>
              <a:tr h="243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Еда, напитки, табак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1.33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3235205518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Масло животного и растительного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0.91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/>
                </a:tc>
                <a:extLst>
                  <a:ext uri="{0D108BD9-81ED-4DB2-BD59-A6C34878D82A}">
                    <a16:rowId xmlns:a16="http://schemas.microsoft.com/office/drawing/2014/main" val="2410357073"/>
                  </a:ext>
                </a:extLst>
              </a:tr>
              <a:tr h="2431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Транспортное оборудование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0.81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0.3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418653099"/>
                  </a:ext>
                </a:extLst>
              </a:tr>
              <a:tr h="5024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Дорогие металлические изделия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</a:rPr>
                        <a:t>0.42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</a:rPr>
                        <a:t>0.2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5" marR="3095" marT="0" marB="0" anchor="b"/>
                </a:tc>
                <a:extLst>
                  <a:ext uri="{0D108BD9-81ED-4DB2-BD59-A6C34878D82A}">
                    <a16:rowId xmlns:a16="http://schemas.microsoft.com/office/drawing/2014/main" val="773870932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 dirty="0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360767AA-0071-D442-F6BA-2B696464B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93331"/>
              </p:ext>
            </p:extLst>
          </p:nvPr>
        </p:nvGraphicFramePr>
        <p:xfrm>
          <a:off x="6569871" y="1557684"/>
          <a:ext cx="5503070" cy="43815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35450">
                  <a:extLst>
                    <a:ext uri="{9D8B030D-6E8A-4147-A177-3AD203B41FA5}">
                      <a16:colId xmlns:a16="http://schemas.microsoft.com/office/drawing/2014/main" val="2943756609"/>
                    </a:ext>
                  </a:extLst>
                </a:gridCol>
                <a:gridCol w="833263">
                  <a:extLst>
                    <a:ext uri="{9D8B030D-6E8A-4147-A177-3AD203B41FA5}">
                      <a16:colId xmlns:a16="http://schemas.microsoft.com/office/drawing/2014/main" val="1033466129"/>
                    </a:ext>
                  </a:extLst>
                </a:gridCol>
                <a:gridCol w="1834357">
                  <a:extLst>
                    <a:ext uri="{9D8B030D-6E8A-4147-A177-3AD203B41FA5}">
                      <a16:colId xmlns:a16="http://schemas.microsoft.com/office/drawing/2014/main" val="778116660"/>
                    </a:ext>
                  </a:extLst>
                </a:gridCol>
              </a:tblGrid>
              <a:tr h="273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Категория товаров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Сумм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Доля (%)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9682838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Состав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349.46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5882631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Электромеханический продукт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170.48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226942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Текстиль и ингредиенты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31.05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8.9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2824688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Обычный металл и продукт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25.64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7.4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64980781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Мебель, игрушки.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20.39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5.9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3643619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Химическая продукция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17.59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5.1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33158974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Пластик, резина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15.83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4.6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596686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Ботинки, зонтик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14.37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4.1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0152476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Транспортное оборудование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12.98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3.7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6758498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Растительный продукт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8.81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2.5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80325716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Часы, медицинское оборудование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7.56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2.2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6497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Керамика, стекло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6.51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1.9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8087397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Еда, напитки, табак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4.65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04203552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Изделия из кожи, коробки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4.32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1.2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3386432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Целлюлоза, бумага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</a:rPr>
                        <a:t>2.37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</a:rPr>
                        <a:t>0.7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38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FED75D-D48A-740E-F1AC-22F5BD616EE8}"/>
              </a:ext>
            </a:extLst>
          </p:cNvPr>
          <p:cNvSpPr txBox="1"/>
          <p:nvPr/>
        </p:nvSpPr>
        <p:spPr>
          <a:xfrm>
            <a:off x="446485" y="867669"/>
            <a:ext cx="4611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Объем внешней торговли РФ с КНР, млрд долларов</a:t>
            </a:r>
            <a:endParaRPr lang="ru-RU" dirty="0"/>
          </a:p>
        </p:txBody>
      </p:sp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4A18E755-41A6-823D-8732-CD9CE4FAF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46449"/>
              </p:ext>
            </p:extLst>
          </p:nvPr>
        </p:nvGraphicFramePr>
        <p:xfrm>
          <a:off x="133350" y="1529556"/>
          <a:ext cx="4924428" cy="2356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738">
                  <a:extLst>
                    <a:ext uri="{9D8B030D-6E8A-4147-A177-3AD203B41FA5}">
                      <a16:colId xmlns:a16="http://schemas.microsoft.com/office/drawing/2014/main" val="2814412994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2030785748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1214365398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1455862366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4011642647"/>
                    </a:ext>
                  </a:extLst>
                </a:gridCol>
                <a:gridCol w="820738">
                  <a:extLst>
                    <a:ext uri="{9D8B030D-6E8A-4147-A177-3AD203B41FA5}">
                      <a16:colId xmlns:a16="http://schemas.microsoft.com/office/drawing/2014/main" val="1729264500"/>
                    </a:ext>
                  </a:extLst>
                </a:gridCol>
              </a:tblGrid>
              <a:tr h="471329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9208503"/>
                  </a:ext>
                </a:extLst>
              </a:tr>
              <a:tr h="471329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Импорт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52,2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54,1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54,9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72,7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144914"/>
                  </a:ext>
                </a:extLst>
              </a:tr>
              <a:tr h="471329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Экспорт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38,9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56,1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56,8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49,1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9606470"/>
                  </a:ext>
                </a:extLst>
              </a:tr>
              <a:tr h="942657"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Товарооборот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86,9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108,3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110,9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140,7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72776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98A2818-C1E5-4890-8184-7C508E28C877}"/>
              </a:ext>
            </a:extLst>
          </p:cNvPr>
          <p:cNvSpPr txBox="1"/>
          <p:nvPr/>
        </p:nvSpPr>
        <p:spPr>
          <a:xfrm>
            <a:off x="6096000" y="867669"/>
            <a:ext cx="6093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торговые партнеры России в 2021 году, млрд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долл</a:t>
            </a:r>
            <a:endParaRPr lang="ru-RU" dirty="0"/>
          </a:p>
        </p:txBody>
      </p:sp>
      <p:pic>
        <p:nvPicPr>
          <p:cNvPr id="30" name="Picutre 2">
            <a:extLst>
              <a:ext uri="{FF2B5EF4-FFF2-40B4-BE49-F238E27FC236}">
                <a16:creationId xmlns:a16="http://schemas.microsoft.com/office/drawing/2014/main" id="{2D240A81-AEA2-A356-315C-E137D078CE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747702" y="1514475"/>
            <a:ext cx="5868036" cy="29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Проблемы экономических отношений РФ и КНР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 dirty="0"/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46B288C8-07A5-30C9-ED4A-911A7BA17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267318"/>
              </p:ext>
            </p:extLst>
          </p:nvPr>
        </p:nvGraphicFramePr>
        <p:xfrm>
          <a:off x="1385888" y="2241073"/>
          <a:ext cx="9715500" cy="3902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7870">
                  <a:extLst>
                    <a:ext uri="{9D8B030D-6E8A-4147-A177-3AD203B41FA5}">
                      <a16:colId xmlns:a16="http://schemas.microsoft.com/office/drawing/2014/main" val="2795452563"/>
                    </a:ext>
                  </a:extLst>
                </a:gridCol>
                <a:gridCol w="6277630">
                  <a:extLst>
                    <a:ext uri="{9D8B030D-6E8A-4147-A177-3AD203B41FA5}">
                      <a16:colId xmlns:a16="http://schemas.microsoft.com/office/drawing/2014/main" val="1163386277"/>
                    </a:ext>
                  </a:extLst>
                </a:gridCol>
              </a:tblGrid>
              <a:tr h="260170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Проблема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Содержание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56418029"/>
                  </a:ext>
                </a:extLst>
              </a:tr>
              <a:tr h="520340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Возможность конкуренции по во­просам интеграции в Центральной Азии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На экономическом пространстве Центрально-азиатского реги­она сталкиваются два интеграционных проекта России и Ки­тая - ЕАЭС и «Один пояс - Один путь»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7026472"/>
                  </a:ext>
                </a:extLst>
              </a:tr>
              <a:tr h="520340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Нестабильность цен на энергоре­сурсы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 структуре российского экспорта в КНР преобладают мине­ральные продукты (нефть, газ), снижение цен на которые от­рицательно сказывается на доходы РФ от торговли с Китаем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30020590"/>
                  </a:ext>
                </a:extLst>
              </a:tr>
              <a:tr h="520340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Недостаточность китайских инве­стиций в реальный сектор россий­ской экономики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Китайские инвесторы опасаются вкладывать в Россию из-за санкций США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1352100"/>
                  </a:ext>
                </a:extLst>
              </a:tr>
              <a:tr h="520340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Административные ограничения для ведения бизнеса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Недостаточность взаимных льготных условий, высокий уро­вень нагрузки на иностранные финансовые институты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13079261"/>
                  </a:ext>
                </a:extLst>
              </a:tr>
              <a:tr h="260170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Географические ограничения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Индустриальные центры государств далеко расположены друг от друга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9093863"/>
                  </a:ext>
                </a:extLst>
              </a:tr>
              <a:tr h="780510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Инфраструктурные ограничения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Слаборазвитая инфраструктура Дальнего Востока и Сибири (пограничные переходы, транспортные проходы) становится препятствием для расширения торгово-экономического со­трудничества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3485409"/>
                  </a:ext>
                </a:extLst>
              </a:tr>
              <a:tr h="520340">
                <a:tc>
                  <a:txBody>
                    <a:bodyPr/>
                    <a:lstStyle/>
                    <a:p>
                      <a:pPr algn="just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Экономические показатели РФ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Потенциал китайской экономики превосходит российский, что понижает конкурентоспособность российской продукции с высокой добавленной стоимостью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0331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 rtlCol="0"/>
          <a:lstStyle/>
          <a:p>
            <a:pPr rtl="0"/>
            <a:r>
              <a:rPr lang="ru-RU" dirty="0"/>
              <a:t>Направления развития отношений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6449" y="2075658"/>
            <a:ext cx="4767263" cy="43965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Поощрять прямые инвестиции из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Китая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малый и средний бизнес России, который способствует формированию предложения и привносит в промышленную сферу конкуренцию, однако требует соблюдения мер экономической безопасности с целью защиты экономических интересов России </a:t>
            </a:r>
          </a:p>
          <a:p>
            <a:pPr rtl="0"/>
            <a:endParaRPr lang="ru-RU" noProof="1">
              <a:latin typeface="Times New Roman" panose="02020603050405020304" pitchFamily="18" charset="0"/>
            </a:endParaRPr>
          </a:p>
          <a:p>
            <a:pPr rtl="0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Развивать двусторонние отношения по созданию связей между крупными холдингами двух стран для наращивания производства в России.</a:t>
            </a:r>
          </a:p>
          <a:p>
            <a:pPr rtl="0"/>
            <a:endParaRPr lang="ru-RU" noProof="1">
              <a:latin typeface="Times New Roman" panose="02020603050405020304" pitchFamily="18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0E0ACA0-9139-4C37-920D-BF3C1FF46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86486" y="2075658"/>
            <a:ext cx="3947571" cy="4396580"/>
          </a:xfrm>
        </p:spPr>
        <p:txBody>
          <a:bodyPr rtlCol="0">
            <a:normAutofit/>
          </a:bodyPr>
          <a:lstStyle/>
          <a:p>
            <a:pPr rtl="0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сотрудничества в сфере высокотехнологичного производства продукции. </a:t>
            </a:r>
          </a:p>
          <a:p>
            <a:pPr rtl="0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rtl="0"/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Наращивать использование национальных валют в международной торговле</a:t>
            </a:r>
            <a:endParaRPr kumimoji="0" lang="ru-RU" sz="1400" b="0" i="0" u="none" strike="noStrike" kern="1200" cap="none" spc="5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/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rtl="0"/>
            <a:endParaRPr lang="ru-RU" noProof="1">
              <a:latin typeface="Times New Roman" panose="02020603050405020304" pitchFamily="18" charset="0"/>
            </a:endParaRPr>
          </a:p>
          <a:p>
            <a:pPr rtl="0"/>
            <a:endParaRPr lang="ru-RU" noProof="1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40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/>
          <a:p>
            <a:pPr rtl="0"/>
            <a:r>
              <a:rPr lang="ru-RU"/>
              <a:t>СПАСИБО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CB43059B-5F53-D181-F169-F767D15F3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45_TF22318419_Win32" id="{2A0A4826-E134-4E39-AB34-372E04BE17B3}" vid="{5D3708CC-AB2D-4043-A4D9-C2522E42009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презентация о продажах</Template>
  <TotalTime>11</TotalTime>
  <Words>643</Words>
  <Application>Microsoft Office PowerPoint</Application>
  <PresentationFormat>Широкоэкранный</PresentationFormat>
  <Paragraphs>229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Tenorite</vt:lpstr>
      <vt:lpstr>Times New Roman</vt:lpstr>
      <vt:lpstr>Одиночная линия</vt:lpstr>
      <vt:lpstr>Презентация</vt:lpstr>
      <vt:lpstr>Презентация PowerPoint</vt:lpstr>
      <vt:lpstr>Товарооборот РФ и КНР в 2007–2021 гг., млрд долл</vt:lpstr>
      <vt:lpstr>Товарная структура российского экспорта в Китай в 2021 г</vt:lpstr>
      <vt:lpstr>Презентация PowerPoint</vt:lpstr>
      <vt:lpstr>Презентация PowerPoint</vt:lpstr>
      <vt:lpstr>Проблемы экономических отношений РФ и КНР</vt:lpstr>
      <vt:lpstr>Направления развития отношений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ZALMAN</dc:creator>
  <cp:lastModifiedBy>ZALMAN</cp:lastModifiedBy>
  <cp:revision>1</cp:revision>
  <dcterms:created xsi:type="dcterms:W3CDTF">2023-02-12T10:15:16Z</dcterms:created>
  <dcterms:modified xsi:type="dcterms:W3CDTF">2023-02-12T10:26:33Z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